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18" r:id="rId2"/>
    <p:sldId id="329" r:id="rId3"/>
    <p:sldId id="335" r:id="rId4"/>
    <p:sldId id="338" r:id="rId5"/>
    <p:sldId id="344" r:id="rId6"/>
    <p:sldId id="345" r:id="rId7"/>
    <p:sldId id="343" r:id="rId8"/>
    <p:sldId id="339" r:id="rId9"/>
    <p:sldId id="341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blo salcedo" initials="ps" lastIdx="1" clrIdx="0">
    <p:extLst>
      <p:ext uri="{19B8F6BF-5375-455C-9EA6-DF929625EA0E}">
        <p15:presenceInfo xmlns:p15="http://schemas.microsoft.com/office/powerpoint/2012/main" userId="e1a1be73fc8db7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0" autoAdjust="0"/>
    <p:restoredTop sz="81937" autoAdjust="0"/>
  </p:normalViewPr>
  <p:slideViewPr>
    <p:cSldViewPr showGuides="1">
      <p:cViewPr varScale="1">
        <p:scale>
          <a:sx n="96" d="100"/>
          <a:sy n="96" d="100"/>
        </p:scale>
        <p:origin x="176" y="31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Assumptions: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an investor with a minimum of $100,000 to deploy upfront.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time horizon for investment is 5-10 years (this is not a liquid investment).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seek to maximize growth potential by tapping into home value appreciation in one of America's fastest growing metro areas.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threshold for volatility is low (note that no investment is guaranteed and any investment with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 the Gold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subject to future market conditions).</a:t>
            </a:r>
          </a:p>
          <a:p>
            <a:endParaRPr lang="en-US" dirty="0"/>
          </a:p>
          <a:p>
            <a:pPr lvl="1"/>
            <a:r>
              <a:rPr lang="en-US" dirty="0"/>
              <a:t>Redfin Compete Score </a:t>
            </a:r>
          </a:p>
          <a:p>
            <a:pPr lvl="2"/>
            <a:r>
              <a:rPr lang="en-US" dirty="0"/>
              <a:t>Most homes get multiple offers, often with waived contingencies. Homes typically receive 1 offer. Homes sell for around list price and go pending in around 11 days. Hot Homes can sell for about 3% above list price and go pending in around 5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 divided by similar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5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Using Zillow housing data on past home sales in D.C. from 1996-2018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started with our naïve model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21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Used predictive modeling to predict future housing  price trends among 18 D.C. zip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Based on our model, the top 3 zip codes were selected based on predicted ROI(increase in price from time of purchase)</a:t>
            </a:r>
          </a:p>
          <a:p>
            <a:endParaRPr lang="en-US" dirty="0"/>
          </a:p>
          <a:p>
            <a:r>
              <a:rPr lang="en-US" dirty="0"/>
              <a:t>We utilized historical Zillow home price data for the 18 zip codes, we tested the accuracy of our predictive model in 4 zip code categories </a:t>
            </a:r>
          </a:p>
          <a:p>
            <a:endParaRPr lang="en-US" dirty="0"/>
          </a:p>
          <a:p>
            <a:r>
              <a:rPr lang="en-US" dirty="0"/>
              <a:t>Using the historical data provided, we tested the extent to which we could accurately predict prices in each of our 4 zip code categories for the last 5 years (2013-2018).  Here you will see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0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the historical data provided, we tested the extent to which we could accurately predict the average value of home sales in each of our 4 zip code categories for the past 5 years, and then used forecasting to predict home future sale trends for each.  Here we have pictured the forecasted prices for our recommended zip codes (high value group).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higher up the y axis, the higher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F8DA-B038-B94A-8E5A-DBD6698D5592}" type="datetime1">
              <a:rPr lang="en-US" smtClean="0"/>
              <a:t>6/20/19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DF00-DB3A-124B-9D94-5511F601F135}" type="datetime1">
              <a:rPr lang="en-US" smtClean="0"/>
              <a:t>6/20/19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E7E7-8F8B-4A47-B4B7-C231BCB2DC51}" type="datetime1">
              <a:rPr lang="en-US" smtClean="0"/>
              <a:t>6/20/19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0AAE-B98A-364C-BD81-0B50B42E8474}" type="datetime1">
              <a:rPr lang="en-US" smtClean="0"/>
              <a:t>6/20/19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8FCD-DAAD-0243-955C-6AF4ED7F641F}" type="datetime1">
              <a:rPr lang="en-US" smtClean="0"/>
              <a:t>6/20/19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94C4-3DF0-724F-8A5B-A15489C5D359}" type="datetime1">
              <a:rPr lang="en-US" smtClean="0"/>
              <a:t>6/20/19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BFB-8F79-CC46-AA63-AB0F134D3951}" type="datetime1">
              <a:rPr lang="en-US" smtClean="0"/>
              <a:t>6/20/19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D3A6-86C0-B94F-8FCE-F5DB6DB3EE4B}" type="datetime1">
              <a:rPr lang="en-US" smtClean="0"/>
              <a:t>6/20/19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93CD-6ADF-554D-BFE7-8931B1E65097}" type="datetime1">
              <a:rPr lang="en-US" smtClean="0"/>
              <a:t>6/20/19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FEE852E-4EC4-1147-85F7-7C13EC45E656}" type="datetime1">
              <a:rPr lang="en-US" smtClean="0"/>
              <a:t>6/20/19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Gold_Ingots_on_white_background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ommons.wikimedia.org/wiki/File:Gold_Ingots_on_white_background.jpg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ommons.wikimedia.org/wiki/File:Gold_Ingots_on_white_background.jpg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hyperlink" Target="https://commons.wikimedia.org/wiki/File:Gold_Ingots_on_white_background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old_Ingots_on_white_background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old_Ingots_on_white_background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publicdomainpictures.net/view-image.php?image=49294&amp;large=1" TargetMode="Externa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7649" y="435428"/>
            <a:ext cx="5945188" cy="3048000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Hold the Gold</a:t>
            </a:r>
            <a:r>
              <a:rPr lang="en-US" sz="4800" b="1" i="1" dirty="0">
                <a:solidFill>
                  <a:schemeClr val="tx2"/>
                </a:solidFill>
              </a:rPr>
              <a:t>, </a:t>
            </a:r>
            <a:r>
              <a:rPr lang="en-US" sz="4800" b="1" dirty="0">
                <a:solidFill>
                  <a:schemeClr val="tx2"/>
                </a:solidFill>
              </a:rPr>
              <a:t>LLC. presents: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2" y="3962400"/>
            <a:ext cx="5945187" cy="1270453"/>
          </a:xfrm>
        </p:spPr>
        <p:txBody>
          <a:bodyPr/>
          <a:lstStyle/>
          <a:p>
            <a:pPr algn="ctr"/>
            <a:r>
              <a:rPr lang="en-US" dirty="0"/>
              <a:t>Annual Investors Real Estate Summit</a:t>
            </a:r>
          </a:p>
          <a:p>
            <a:pPr algn="ctr"/>
            <a:r>
              <a:rPr lang="en-US" dirty="0"/>
              <a:t>for Washington D.C.,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420A2-F2D7-9B49-A97E-36E7E5750C35}"/>
              </a:ext>
            </a:extLst>
          </p:cNvPr>
          <p:cNvSpPr txBox="1"/>
          <p:nvPr/>
        </p:nvSpPr>
        <p:spPr>
          <a:xfrm>
            <a:off x="1446212" y="5531773"/>
            <a:ext cx="2063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Manisha Gupta</a:t>
            </a:r>
          </a:p>
          <a:p>
            <a:r>
              <a:rPr lang="en-US" b="1" dirty="0"/>
              <a:t>Helen Levy-Myers</a:t>
            </a:r>
          </a:p>
          <a:p>
            <a:r>
              <a:rPr lang="en-US" b="1" dirty="0"/>
              <a:t>Pablo Salcedo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23090" y="144529"/>
            <a:ext cx="9829799" cy="1219200"/>
          </a:xfrm>
        </p:spPr>
        <p:txBody>
          <a:bodyPr/>
          <a:lstStyle/>
          <a:p>
            <a:r>
              <a:rPr lang="en-US" dirty="0"/>
              <a:t>Why Should You Invest in the D.C. Metro Area?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One of the fastest growing metropolitan areas in the country</a:t>
            </a:r>
          </a:p>
          <a:p>
            <a:r>
              <a:rPr lang="en-US" dirty="0"/>
              <a:t>Steady stream of capital investment inflow</a:t>
            </a:r>
          </a:p>
          <a:p>
            <a:r>
              <a:rPr lang="en-US" dirty="0"/>
              <a:t>Strategic federal government hub provides increased safety cushion for investment and constant inflow of workers and renters</a:t>
            </a:r>
          </a:p>
          <a:p>
            <a:r>
              <a:rPr lang="en-US" dirty="0"/>
              <a:t>Upcoming Amazon headquarters in nearby Arlington, Virginia to spur additional demand and growth</a:t>
            </a:r>
          </a:p>
          <a:p>
            <a:r>
              <a:rPr lang="en-US" dirty="0"/>
              <a:t>Consistently high ranks in livability scores</a:t>
            </a:r>
          </a:p>
          <a:p>
            <a:pPr lvl="1"/>
            <a:r>
              <a:rPr lang="en-US" dirty="0"/>
              <a:t>10/10 </a:t>
            </a:r>
            <a:r>
              <a:rPr lang="en-US" i="1" dirty="0" err="1"/>
              <a:t>GreatSchools</a:t>
            </a:r>
            <a:r>
              <a:rPr lang="en-US" i="1" dirty="0"/>
              <a:t> </a:t>
            </a:r>
            <a:r>
              <a:rPr lang="en-US" dirty="0"/>
              <a:t>rated elementary, middle, and high schools </a:t>
            </a:r>
          </a:p>
          <a:p>
            <a:pPr lvl="1"/>
            <a:r>
              <a:rPr lang="en-US" dirty="0"/>
              <a:t>90-100 Most Competitive Redfin Compete Score </a:t>
            </a:r>
          </a:p>
          <a:p>
            <a:pPr lvl="1"/>
            <a:r>
              <a:rPr lang="en-US" dirty="0"/>
              <a:t>7th most walkable large city in the US (</a:t>
            </a:r>
            <a:r>
              <a:rPr lang="en-US" dirty="0" err="1"/>
              <a:t>walkscore.com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71 transit score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10FB2-B842-FD49-B40B-33DA41F1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 descr="File:Gold Ingots on white background.jpg - Wikimedia Commons">
            <a:extLst>
              <a:ext uri="{FF2B5EF4-FFF2-40B4-BE49-F238E27FC236}">
                <a16:creationId xmlns:a16="http://schemas.microsoft.com/office/drawing/2014/main" id="{0DF8FE24-9FD8-3946-AFEF-42AF8D4EE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85411" y="5510007"/>
            <a:ext cx="1934956" cy="1167021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549AF2-E99C-BA4B-917B-86E0E4F6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7" y="1191960"/>
            <a:ext cx="10720494" cy="4978007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7" name="Picture 6" descr="File:Gold Ingots on white background.jpg - Wikimedia Commons">
            <a:extLst>
              <a:ext uri="{FF2B5EF4-FFF2-40B4-BE49-F238E27FC236}">
                <a16:creationId xmlns:a16="http://schemas.microsoft.com/office/drawing/2014/main" id="{7CC5FB08-E901-8F41-85E9-555ABAA4F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32333" y="5510007"/>
            <a:ext cx="1934956" cy="1167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147435"/>
            <a:ext cx="9829799" cy="855678"/>
          </a:xfrm>
        </p:spPr>
        <p:txBody>
          <a:bodyPr>
            <a:normAutofit/>
          </a:bodyPr>
          <a:lstStyle/>
          <a:p>
            <a:r>
              <a:rPr lang="en-US" sz="4000" dirty="0"/>
              <a:t>Historical Housing Prices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C534A-DD56-AA47-BA1E-6339EF32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</a:t>
            </a:fld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1523F54-01F2-C141-9F1A-7C10ACCE3D9D}"/>
              </a:ext>
            </a:extLst>
          </p:cNvPr>
          <p:cNvSpPr/>
          <p:nvPr/>
        </p:nvSpPr>
        <p:spPr>
          <a:xfrm>
            <a:off x="10303182" y="1653921"/>
            <a:ext cx="744229" cy="978870"/>
          </a:xfrm>
          <a:prstGeom prst="rightBrace">
            <a:avLst>
              <a:gd name="adj1" fmla="val 8333"/>
              <a:gd name="adj2" fmla="val 51449"/>
            </a:avLst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B386EA-A6EF-0446-ACE7-626FFDC1B9DE}"/>
              </a:ext>
            </a:extLst>
          </p:cNvPr>
          <p:cNvSpPr/>
          <p:nvPr/>
        </p:nvSpPr>
        <p:spPr>
          <a:xfrm>
            <a:off x="10331725" y="3549613"/>
            <a:ext cx="744229" cy="731697"/>
          </a:xfrm>
          <a:prstGeom prst="rightBrace">
            <a:avLst>
              <a:gd name="adj1" fmla="val 8333"/>
              <a:gd name="adj2" fmla="val 47827"/>
            </a:avLst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D2AD48E-BA43-9E4D-AF87-029E07915B49}"/>
              </a:ext>
            </a:extLst>
          </p:cNvPr>
          <p:cNvSpPr/>
          <p:nvPr/>
        </p:nvSpPr>
        <p:spPr>
          <a:xfrm>
            <a:off x="10400347" y="4755341"/>
            <a:ext cx="675607" cy="293001"/>
          </a:xfrm>
          <a:prstGeom prst="rightBrace">
            <a:avLst>
              <a:gd name="adj1" fmla="val 8333"/>
              <a:gd name="adj2" fmla="val 51449"/>
            </a:avLst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D81F79C-467F-4343-8690-064B88DDC27F}"/>
              </a:ext>
            </a:extLst>
          </p:cNvPr>
          <p:cNvSpPr/>
          <p:nvPr/>
        </p:nvSpPr>
        <p:spPr>
          <a:xfrm>
            <a:off x="10303182" y="2887618"/>
            <a:ext cx="744229" cy="549133"/>
          </a:xfrm>
          <a:prstGeom prst="rightBrace">
            <a:avLst>
              <a:gd name="adj1" fmla="val 8333"/>
              <a:gd name="adj2" fmla="val 51449"/>
            </a:avLst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3F33C0-9966-9D40-945B-5659149A85AB}"/>
              </a:ext>
            </a:extLst>
          </p:cNvPr>
          <p:cNvSpPr txBox="1"/>
          <p:nvPr/>
        </p:nvSpPr>
        <p:spPr>
          <a:xfrm>
            <a:off x="11104497" y="1932963"/>
            <a:ext cx="111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 value homes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D27-FD89-7749-9945-43AD9D43BC28}"/>
              </a:ext>
            </a:extLst>
          </p:cNvPr>
          <p:cNvSpPr txBox="1"/>
          <p:nvPr/>
        </p:nvSpPr>
        <p:spPr>
          <a:xfrm>
            <a:off x="11104497" y="2891251"/>
            <a:ext cx="111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 volatility homes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14F9EF-BC1A-4D4B-BB4B-2E4C84975B5E}"/>
              </a:ext>
            </a:extLst>
          </p:cNvPr>
          <p:cNvSpPr txBox="1"/>
          <p:nvPr/>
        </p:nvSpPr>
        <p:spPr>
          <a:xfrm>
            <a:off x="11104497" y="3746726"/>
            <a:ext cx="111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Medium value  homes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8269E-68C2-4F4A-BEBF-DB7808AF926C}"/>
              </a:ext>
            </a:extLst>
          </p:cNvPr>
          <p:cNvSpPr txBox="1"/>
          <p:nvPr/>
        </p:nvSpPr>
        <p:spPr>
          <a:xfrm>
            <a:off x="11055761" y="4710438"/>
            <a:ext cx="98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Low value homes</a:t>
            </a:r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766D3BC1-1525-F348-A2E0-B47E968AE5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679" b="679"/>
          <a:stretch>
            <a:fillRect/>
          </a:stretch>
        </p:blipFill>
        <p:spPr>
          <a:xfrm>
            <a:off x="6206109" y="-18999"/>
            <a:ext cx="5951311" cy="6612569"/>
          </a:xfrm>
          <a:prstGeom prst="rect">
            <a:avLst/>
          </a:prstGeom>
          <a:effectLst>
            <a:outerShdw blurRad="152400" dist="50800" dir="10800000" algn="r" rotWithShape="0">
              <a:prstClr val="black">
                <a:alpha val="25000"/>
              </a:prstClr>
            </a:outerShdw>
            <a:softEdge rad="368300"/>
          </a:effectLst>
        </p:spPr>
      </p:pic>
      <p:pic>
        <p:nvPicPr>
          <p:cNvPr id="13" name="Picture 12" descr="File:Gold Ingots on white background.jpg - Wikimedia Commons">
            <a:extLst>
              <a:ext uri="{FF2B5EF4-FFF2-40B4-BE49-F238E27FC236}">
                <a16:creationId xmlns:a16="http://schemas.microsoft.com/office/drawing/2014/main" id="{0F914C09-4ECB-AA4C-9574-46EA74FE1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1612" y="5591454"/>
            <a:ext cx="1934956" cy="1167021"/>
          </a:xfrm>
          <a:prstGeom prst="rect">
            <a:avLst/>
          </a:prstGeom>
          <a:effectLst>
            <a:softEdge rad="2921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0012" y="215190"/>
            <a:ext cx="4114800" cy="935038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22412" y="1208965"/>
            <a:ext cx="4114800" cy="1752601"/>
          </a:xfrm>
        </p:spPr>
        <p:txBody>
          <a:bodyPr/>
          <a:lstStyle/>
          <a:p>
            <a:r>
              <a:rPr lang="en-US" b="1" dirty="0"/>
              <a:t>To find the top zip code for our savvy investors to deploy capital into for maximum financial return (ROI)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EC669-219C-5E4B-9BB9-ED19E11C972F}"/>
              </a:ext>
            </a:extLst>
          </p:cNvPr>
          <p:cNvSpPr txBox="1"/>
          <p:nvPr/>
        </p:nvSpPr>
        <p:spPr>
          <a:xfrm>
            <a:off x="11197483" y="6556367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8C8287-C797-F34F-AE8E-87B19F691CCE}" type="slidenum">
              <a:rPr lang="en-US" sz="1100" smtClean="0"/>
              <a:t>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1CCA-C7E9-1241-9D5C-C0290BEE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04800"/>
            <a:ext cx="9829801" cy="884582"/>
          </a:xfrm>
        </p:spPr>
        <p:txBody>
          <a:bodyPr>
            <a:normAutofit/>
          </a:bodyPr>
          <a:lstStyle/>
          <a:p>
            <a:r>
              <a:rPr lang="en-US" sz="3200" dirty="0"/>
              <a:t>Base Model:  Exponentially Weighted Moving Average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43E43-BCA4-7241-84B7-BF1E48A7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6F120-F417-494F-81EF-ED2A96F72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539737"/>
            <a:ext cx="7301346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CD99-B3F4-744B-9E0F-5A13B8C0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812" y="-145486"/>
            <a:ext cx="9829799" cy="1219200"/>
          </a:xfrm>
        </p:spPr>
        <p:txBody>
          <a:bodyPr/>
          <a:lstStyle/>
          <a:p>
            <a:r>
              <a:rPr lang="en-US" dirty="0"/>
              <a:t>Predicted Prices for High Value Zip codes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86BDD-5939-5646-AA94-05F47079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57DA8-D75F-BD4A-A2AC-7F31D1B52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603513"/>
            <a:ext cx="7599321" cy="50938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C28F01-19FA-3D4C-84A6-F27862087CA7}"/>
              </a:ext>
            </a:extLst>
          </p:cNvPr>
          <p:cNvSpPr/>
          <p:nvPr/>
        </p:nvSpPr>
        <p:spPr>
          <a:xfrm>
            <a:off x="8894196" y="6062246"/>
            <a:ext cx="160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MSE Error: 0.003</a:t>
            </a:r>
          </a:p>
          <a:p>
            <a:r>
              <a:rPr lang="en-US" sz="800" b="1" dirty="0"/>
              <a:t>RMSE Error: 0.054</a:t>
            </a:r>
          </a:p>
        </p:txBody>
      </p:sp>
    </p:spTree>
    <p:extLst>
      <p:ext uri="{BB962C8B-B14F-4D97-AF65-F5344CB8AC3E}">
        <p14:creationId xmlns:p14="http://schemas.microsoft.com/office/powerpoint/2010/main" val="198993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le:Gold Ingots on white background.jpg - Wikimedia Commons">
            <a:extLst>
              <a:ext uri="{FF2B5EF4-FFF2-40B4-BE49-F238E27FC236}">
                <a16:creationId xmlns:a16="http://schemas.microsoft.com/office/drawing/2014/main" id="{7CC5FB08-E901-8F41-85E9-555ABAA4F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32333" y="5510007"/>
            <a:ext cx="1934956" cy="1167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61702"/>
            <a:ext cx="9829799" cy="1219200"/>
          </a:xfrm>
        </p:spPr>
        <p:txBody>
          <a:bodyPr>
            <a:normAutofit/>
          </a:bodyPr>
          <a:lstStyle/>
          <a:p>
            <a:r>
              <a:rPr lang="en-US" sz="4000" dirty="0"/>
              <a:t>Forecasted Prices for High Value Zip Codes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C534A-DD56-AA47-BA1E-6339EF32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3631A-A10A-A64B-A5FF-4DA3C9F3E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09" y="1489767"/>
            <a:ext cx="9780903" cy="460375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0798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:Gold Ingots on white background.jpg - Wikimedia Commons">
            <a:extLst>
              <a:ext uri="{FF2B5EF4-FFF2-40B4-BE49-F238E27FC236}">
                <a16:creationId xmlns:a16="http://schemas.microsoft.com/office/drawing/2014/main" id="{DD00EB81-9124-4641-AF05-C9F3125FB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85411" y="5510007"/>
            <a:ext cx="1934956" cy="1167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180972"/>
            <a:ext cx="9829799" cy="1219200"/>
          </a:xfrm>
        </p:spPr>
        <p:txBody>
          <a:bodyPr>
            <a:normAutofit/>
          </a:bodyPr>
          <a:lstStyle/>
          <a:p>
            <a:r>
              <a:rPr lang="en-US" sz="4000" dirty="0"/>
              <a:t>Top 3 Zip Codes to Purchase Real Estate: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C534A-DD56-AA47-BA1E-6339EF32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DB14B2-B22A-CD4A-A7A3-9969220C7398}"/>
              </a:ext>
            </a:extLst>
          </p:cNvPr>
          <p:cNvSpPr txBox="1"/>
          <p:nvPr/>
        </p:nvSpPr>
        <p:spPr>
          <a:xfrm>
            <a:off x="2132012" y="3733800"/>
            <a:ext cx="15247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20008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20007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20016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3DE1A-854C-BB43-A764-77D8D07AD813}"/>
              </a:ext>
            </a:extLst>
          </p:cNvPr>
          <p:cNvSpPr txBox="1"/>
          <p:nvPr/>
        </p:nvSpPr>
        <p:spPr>
          <a:xfrm>
            <a:off x="1921565" y="2014330"/>
            <a:ext cx="7107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analysis, the high performance group consisting of zip codes </a:t>
            </a:r>
          </a:p>
          <a:p>
            <a:r>
              <a:rPr lang="en-US" dirty="0"/>
              <a:t>20008, 20007, 20016 are the best zip codes to invest in. </a:t>
            </a:r>
          </a:p>
        </p:txBody>
      </p:sp>
    </p:spTree>
    <p:extLst>
      <p:ext uri="{BB962C8B-B14F-4D97-AF65-F5344CB8AC3E}">
        <p14:creationId xmlns:p14="http://schemas.microsoft.com/office/powerpoint/2010/main" val="36282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le:Gold Ingots on white background.jpg - Wikimedia Commons">
            <a:extLst>
              <a:ext uri="{FF2B5EF4-FFF2-40B4-BE49-F238E27FC236}">
                <a16:creationId xmlns:a16="http://schemas.microsoft.com/office/drawing/2014/main" id="{916E941E-A3C3-D043-AD70-D414E731D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85411" y="5510007"/>
            <a:ext cx="1934956" cy="1167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61702"/>
            <a:ext cx="9829799" cy="1219200"/>
          </a:xfrm>
        </p:spPr>
        <p:txBody>
          <a:bodyPr>
            <a:normAutofit/>
          </a:bodyPr>
          <a:lstStyle/>
          <a:p>
            <a:pPr algn="ctr"/>
            <a:br>
              <a:rPr lang="en-US" sz="4000" dirty="0"/>
            </a:br>
            <a:r>
              <a:rPr lang="en-US" sz="4000" dirty="0"/>
              <a:t>Thank you for choosing </a:t>
            </a:r>
            <a:r>
              <a:rPr lang="en-US" sz="4000" i="1" dirty="0"/>
              <a:t>Hold the Gold, LLC.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C534A-DD56-AA47-BA1E-6339EF32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Green Question Mark 2 Free Stock Photo - Public Domain ...">
            <a:extLst>
              <a:ext uri="{FF2B5EF4-FFF2-40B4-BE49-F238E27FC236}">
                <a16:creationId xmlns:a16="http://schemas.microsoft.com/office/drawing/2014/main" id="{F807EB7A-2A37-D349-A8FA-9C6CC96AE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80012" y="2057400"/>
            <a:ext cx="3088482" cy="391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16x9</Template>
  <TotalTime>1482</TotalTime>
  <Words>523</Words>
  <Application>Microsoft Macintosh PowerPoint</Application>
  <PresentationFormat>Custom</PresentationFormat>
  <Paragraphs>69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Cambria</vt:lpstr>
      <vt:lpstr>Currency Symbols 16x9</vt:lpstr>
      <vt:lpstr>Hold the Gold, LLC. presents:</vt:lpstr>
      <vt:lpstr>Why Should You Invest in the D.C. Metro Area?</vt:lpstr>
      <vt:lpstr>Historical Housing Prices</vt:lpstr>
      <vt:lpstr>Goal</vt:lpstr>
      <vt:lpstr>Base Model:  Exponentially Weighted Moving Average</vt:lpstr>
      <vt:lpstr>Predicted Prices for High Value Zip codes</vt:lpstr>
      <vt:lpstr>Forecasted Prices for High Value Zip Codes</vt:lpstr>
      <vt:lpstr>Top 3 Zip Codes to Purchase Real Estate:</vt:lpstr>
      <vt:lpstr> Thank you for choosing Hold the Gold, LLC.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Hold the Gold, LLC. presents:</dc:title>
  <dc:creator>pablo salcedo</dc:creator>
  <cp:lastModifiedBy>pablo salcedo</cp:lastModifiedBy>
  <cp:revision>23</cp:revision>
  <dcterms:created xsi:type="dcterms:W3CDTF">2019-06-18T21:01:51Z</dcterms:created>
  <dcterms:modified xsi:type="dcterms:W3CDTF">2019-06-20T14:35:53Z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